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0" r:id="rId2"/>
    <p:sldId id="288" r:id="rId3"/>
    <p:sldId id="301" r:id="rId4"/>
    <p:sldId id="294" r:id="rId5"/>
    <p:sldId id="363" r:id="rId6"/>
    <p:sldId id="379" r:id="rId7"/>
    <p:sldId id="365" r:id="rId8"/>
    <p:sldId id="287" r:id="rId9"/>
    <p:sldId id="285" r:id="rId10"/>
    <p:sldId id="273" r:id="rId11"/>
    <p:sldId id="286" r:id="rId12"/>
    <p:sldId id="271" r:id="rId13"/>
    <p:sldId id="275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72" r:id="rId22"/>
    <p:sldId id="282" r:id="rId23"/>
    <p:sldId id="284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6" autoAdjust="0"/>
    <p:restoredTop sz="50000" autoAdjust="0"/>
  </p:normalViewPr>
  <p:slideViewPr>
    <p:cSldViewPr snapToGrid="0" snapToObjects="1">
      <p:cViewPr varScale="1">
        <p:scale>
          <a:sx n="117" d="100"/>
          <a:sy n="117" d="100"/>
        </p:scale>
        <p:origin x="672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B11CAC-0610-42A7-BD2A-64D72387CF7A}" type="slidenum">
              <a:rPr lang="es-ES"/>
              <a:pPr/>
              <a:t>3</a:t>
            </a:fld>
            <a:endParaRPr lang="es-E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114587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E25958-A8F6-409C-9209-27DFFF778546}" type="slidenum">
              <a:rPr lang="es-ES"/>
              <a:pPr/>
              <a:t>4</a:t>
            </a:fld>
            <a:endParaRPr lang="es-E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114587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CACC9-F5DF-41DF-9185-D4F9A7F7697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518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E06: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Ejercicio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Selección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Características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eyscale image&#10;&#10;AI-generated content may be incorrect.">
            <a:extLst>
              <a:ext uri="{FF2B5EF4-FFF2-40B4-BE49-F238E27FC236}">
                <a16:creationId xmlns:a16="http://schemas.microsoft.com/office/drawing/2014/main" id="{0284092F-5F18-8F70-BAED-E77743C7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93780"/>
            <a:ext cx="7772400" cy="4070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4D77A3-1DFD-0DFD-4276-31201770D671}"/>
              </a:ext>
            </a:extLst>
          </p:cNvPr>
          <p:cNvSpPr txBox="1"/>
          <p:nvPr/>
        </p:nvSpPr>
        <p:spPr>
          <a:xfrm>
            <a:off x="849086" y="740229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bg1"/>
                </a:solidFill>
              </a:rPr>
              <a:t>CLASE 1: NO-ESPINAS </a:t>
            </a:r>
          </a:p>
        </p:txBody>
      </p:sp>
    </p:spTree>
    <p:extLst>
      <p:ext uri="{BB962C8B-B14F-4D97-AF65-F5344CB8AC3E}">
        <p14:creationId xmlns:p14="http://schemas.microsoft.com/office/powerpoint/2010/main" val="63982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9731-FE7F-3A13-21FE-B0FC3030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Ejercicio 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B542D-0943-7393-DDDD-CAE075178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L" dirty="0"/>
              <a:t>Objetivo: hacer un detector de espinas</a:t>
            </a:r>
          </a:p>
          <a:p>
            <a:r>
              <a:rPr lang="en-CL" dirty="0"/>
              <a:t>Clase 0: Espinas</a:t>
            </a:r>
          </a:p>
          <a:p>
            <a:r>
              <a:rPr lang="en-CL" dirty="0"/>
              <a:t>Clase 1: No espinas</a:t>
            </a:r>
          </a:p>
          <a:p>
            <a:r>
              <a:rPr lang="en-CL" dirty="0"/>
              <a:t>680 imágenes en blanco y negro de 100x100 pixeles</a:t>
            </a:r>
          </a:p>
          <a:p>
            <a:r>
              <a:rPr lang="en-CL" dirty="0"/>
              <a:t>340 imágenes por clase</a:t>
            </a:r>
          </a:p>
          <a:p>
            <a:r>
              <a:rPr lang="en-CL" dirty="0"/>
              <a:t>240 imágenes por clase para training</a:t>
            </a:r>
          </a:p>
          <a:p>
            <a:r>
              <a:rPr lang="en-CL" dirty="0"/>
              <a:t>100 imágenes por clase para testing</a:t>
            </a:r>
          </a:p>
          <a:p>
            <a:r>
              <a:rPr lang="en-CL" dirty="0"/>
              <a:t>Caracaterísticas: LBP invariante a la rotación</a:t>
            </a:r>
          </a:p>
          <a:p>
            <a:r>
              <a:rPr lang="en-CL" dirty="0"/>
              <a:t>Selección de 4 características con Búsqueda exhaustiva y SFS</a:t>
            </a:r>
          </a:p>
        </p:txBody>
      </p:sp>
    </p:spTree>
    <p:extLst>
      <p:ext uri="{BB962C8B-B14F-4D97-AF65-F5344CB8AC3E}">
        <p14:creationId xmlns:p14="http://schemas.microsoft.com/office/powerpoint/2010/main" val="3479931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A252-4E46-617C-E4DC-57D6E5287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Ejercicio 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4E6EC-6F01-616E-76DA-1DFBB0A1A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PREGUNTA 1: Carga de base de </a:t>
            </a:r>
            <a:r>
              <a:rPr lang="en-US" dirty="0" err="1"/>
              <a:t>datos</a:t>
            </a:r>
            <a:endParaRPr lang="en-US" dirty="0"/>
          </a:p>
          <a:p>
            <a:r>
              <a:rPr lang="en-US" dirty="0"/>
              <a:t>PREGUNTA 2: </a:t>
            </a:r>
            <a:r>
              <a:rPr lang="en-US" dirty="0" err="1"/>
              <a:t>Extracción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endParaRPr lang="en-US" dirty="0"/>
          </a:p>
          <a:p>
            <a:r>
              <a:rPr lang="en-US" dirty="0"/>
              <a:t>PREGUNTA 3: </a:t>
            </a:r>
            <a:r>
              <a:rPr lang="en-US" dirty="0" err="1"/>
              <a:t>Definición</a:t>
            </a:r>
            <a:r>
              <a:rPr lang="en-US" dirty="0"/>
              <a:t> de Training y Testing</a:t>
            </a:r>
          </a:p>
          <a:p>
            <a:r>
              <a:rPr lang="en-US" dirty="0"/>
              <a:t>PREGUNTA 4: </a:t>
            </a:r>
            <a:r>
              <a:rPr lang="en-US" dirty="0" err="1"/>
              <a:t>Normalización</a:t>
            </a:r>
            <a:r>
              <a:rPr lang="en-US" dirty="0"/>
              <a:t> de las </a:t>
            </a:r>
            <a:r>
              <a:rPr lang="en-US" dirty="0" err="1"/>
              <a:t>características</a:t>
            </a:r>
            <a:endParaRPr lang="en-US" dirty="0"/>
          </a:p>
          <a:p>
            <a:r>
              <a:rPr lang="en-US" dirty="0"/>
              <a:t>PREGUNTA 5: </a:t>
            </a:r>
            <a:r>
              <a:rPr lang="en-US" dirty="0" err="1"/>
              <a:t>Clasificación</a:t>
            </a:r>
            <a:r>
              <a:rPr lang="en-US" dirty="0"/>
              <a:t> sin </a:t>
            </a:r>
            <a:r>
              <a:rPr lang="en-US" dirty="0" err="1"/>
              <a:t>Selección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endParaRPr lang="en-US" dirty="0"/>
          </a:p>
          <a:p>
            <a:r>
              <a:rPr lang="en-US" dirty="0"/>
              <a:t>PREGUNTA 6: </a:t>
            </a:r>
            <a:r>
              <a:rPr lang="en-US" dirty="0" err="1"/>
              <a:t>Selección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"</a:t>
            </a:r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Exhaustiva</a:t>
            </a:r>
            <a:r>
              <a:rPr lang="en-US" dirty="0"/>
              <a:t>"</a:t>
            </a:r>
          </a:p>
          <a:p>
            <a:r>
              <a:rPr lang="en-US" dirty="0"/>
              <a:t>PREGUNTA 7: </a:t>
            </a:r>
            <a:r>
              <a:rPr lang="en-US" dirty="0" err="1"/>
              <a:t>Clasificación</a:t>
            </a:r>
            <a:r>
              <a:rPr lang="en-US" dirty="0"/>
              <a:t> con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seleccionadas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exhaustiva</a:t>
            </a:r>
            <a:endParaRPr lang="en-US" dirty="0"/>
          </a:p>
          <a:p>
            <a:r>
              <a:rPr lang="en-US" dirty="0"/>
              <a:t>PREGUNTA 8: </a:t>
            </a:r>
            <a:r>
              <a:rPr lang="en-US" dirty="0" err="1"/>
              <a:t>Selección</a:t>
            </a:r>
            <a:r>
              <a:rPr lang="en-US" dirty="0"/>
              <a:t> con </a:t>
            </a:r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Exhaustiva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Balu3</a:t>
            </a:r>
          </a:p>
          <a:p>
            <a:r>
              <a:rPr lang="en-US" dirty="0"/>
              <a:t>PREGUNTA 9: </a:t>
            </a:r>
            <a:r>
              <a:rPr lang="en-US" dirty="0" err="1"/>
              <a:t>Selección</a:t>
            </a:r>
            <a:r>
              <a:rPr lang="en-US" dirty="0"/>
              <a:t> con SFS </a:t>
            </a:r>
            <a:r>
              <a:rPr lang="en-US" dirty="0" err="1"/>
              <a:t>usando</a:t>
            </a:r>
            <a:r>
              <a:rPr lang="en-US" dirty="0"/>
              <a:t> Balu3</a:t>
            </a:r>
          </a:p>
          <a:p>
            <a:r>
              <a:rPr lang="en-US" dirty="0"/>
              <a:t>PREGUNTA 10: </a:t>
            </a:r>
            <a:r>
              <a:rPr lang="en-US" dirty="0" err="1"/>
              <a:t>Clasificación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las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seleccionadas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SFS</a:t>
            </a:r>
          </a:p>
          <a:p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80766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167A9-A57B-1A1C-6789-E8EB0D171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376ADD-3A23-49F7-5971-0B7A5843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2107"/>
            <a:ext cx="7772400" cy="40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62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A484-71BA-FAB1-F321-E3B1CDCA2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365E24-FB9D-68E3-B7B9-48D53BE6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77" y="341314"/>
            <a:ext cx="7772400" cy="594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5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ED6B-1676-1567-E47D-A8EA18FA8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87FCA7-27D1-7415-7F70-1F87F3129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80027"/>
            <a:ext cx="7772400" cy="42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4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2C00-AB16-9A72-F727-F5E108D7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44968C-398A-B947-74E4-5CA56383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65810"/>
            <a:ext cx="7772400" cy="29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6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0E6EE-8C17-CBF9-8670-49F37641A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EEFB36-41B8-6992-A2E0-A67448E5F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75186"/>
            <a:ext cx="7772400" cy="360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68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89AEB-E7CC-3E01-7842-80219E7E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1281CA-8D36-3BE8-9D31-9270B8045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393700"/>
            <a:ext cx="66675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41FD-0762-FCDF-91F6-888DEADA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per with numbers and equations&#10;&#10;AI-generated content may be incorrect.">
            <a:extLst>
              <a:ext uri="{FF2B5EF4-FFF2-40B4-BE49-F238E27FC236}">
                <a16:creationId xmlns:a16="http://schemas.microsoft.com/office/drawing/2014/main" id="{7929DD96-AD7D-A6E4-FCAD-4FE50843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174" y="0"/>
            <a:ext cx="5599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1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menu01_intr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0600"/>
            <a:ext cx="7086600" cy="47066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F000B-9F63-7AC8-109C-F63D7AA4B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5BAD227-9FAC-38B5-0C2A-381FA06E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45879"/>
            <a:ext cx="7772400" cy="33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26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759DC3-EA2E-111C-404B-FF2E4F37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0" y="1715876"/>
            <a:ext cx="7772400" cy="41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1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7719D-583D-E004-D5A3-C70D03F1A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33631A-797A-8ABB-296D-305A1047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428750"/>
            <a:ext cx="6489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23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51A4F-E91D-BDA9-1773-C1333638F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5B3793-105C-5456-0C3E-1D8F899C7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149350"/>
            <a:ext cx="72263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18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EF56A-9D3F-7A91-E07B-5EC97F559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4A5CA3B-D6E2-619F-5767-EA667094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60767"/>
            <a:ext cx="7772400" cy="41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 descr="DSC_077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34165" y="0"/>
            <a:ext cx="1031350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DSC_078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19416" y="0"/>
            <a:ext cx="1031386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8351" y="1939504"/>
            <a:ext cx="35718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120"/>
          <p:cNvSpPr>
            <a:spLocks noChangeArrowheads="1"/>
          </p:cNvSpPr>
          <p:nvPr/>
        </p:nvSpPr>
        <p:spPr bwMode="auto">
          <a:xfrm>
            <a:off x="1632876" y="4489029"/>
            <a:ext cx="320675" cy="396875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PerspectiveFront">
              <a:rot lat="1500000" lon="54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6" name="Oval 121"/>
          <p:cNvSpPr>
            <a:spLocks noChangeArrowheads="1"/>
          </p:cNvSpPr>
          <p:nvPr/>
        </p:nvSpPr>
        <p:spPr bwMode="auto">
          <a:xfrm>
            <a:off x="2077376" y="4277892"/>
            <a:ext cx="334962" cy="88900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ObliqueTopRight">
              <a:rot lat="17099998" lon="0" rev="0"/>
            </a:camera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7" name="Rectangle 122"/>
          <p:cNvSpPr>
            <a:spLocks noChangeArrowheads="1"/>
          </p:cNvSpPr>
          <p:nvPr/>
        </p:nvSpPr>
        <p:spPr bwMode="auto">
          <a:xfrm>
            <a:off x="2766351" y="4412829"/>
            <a:ext cx="670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400" i="1" dirty="0">
                <a:cs typeface="Arial" charset="0"/>
              </a:rPr>
              <a:t>X ray</a:t>
            </a:r>
          </a:p>
          <a:p>
            <a:r>
              <a:rPr lang="de-DE" sz="1400" i="1" dirty="0">
                <a:cs typeface="Arial" charset="0"/>
              </a:rPr>
              <a:t>Source</a:t>
            </a:r>
          </a:p>
        </p:txBody>
      </p:sp>
      <p:sp>
        <p:nvSpPr>
          <p:cNvPr id="8" name="Rectangle 123"/>
          <p:cNvSpPr>
            <a:spLocks noChangeArrowheads="1"/>
          </p:cNvSpPr>
          <p:nvPr/>
        </p:nvSpPr>
        <p:spPr bwMode="auto">
          <a:xfrm>
            <a:off x="270801" y="3019004"/>
            <a:ext cx="4022725" cy="1666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24"/>
          <p:cNvSpPr>
            <a:spLocks noChangeArrowheads="1"/>
          </p:cNvSpPr>
          <p:nvPr/>
        </p:nvSpPr>
        <p:spPr bwMode="auto">
          <a:xfrm>
            <a:off x="980413" y="3182517"/>
            <a:ext cx="182563" cy="2127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25"/>
          <p:cNvSpPr>
            <a:spLocks noChangeArrowheads="1"/>
          </p:cNvSpPr>
          <p:nvPr/>
        </p:nvSpPr>
        <p:spPr bwMode="auto">
          <a:xfrm>
            <a:off x="3339438" y="3192042"/>
            <a:ext cx="182563" cy="2127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126"/>
          <p:cNvSpPr>
            <a:spLocks/>
          </p:cNvSpPr>
          <p:nvPr/>
        </p:nvSpPr>
        <p:spPr bwMode="auto">
          <a:xfrm>
            <a:off x="1867826" y="2901529"/>
            <a:ext cx="725487" cy="101600"/>
          </a:xfrm>
          <a:custGeom>
            <a:avLst/>
            <a:gdLst/>
            <a:ahLst/>
            <a:cxnLst>
              <a:cxn ang="0">
                <a:pos x="29" y="76"/>
              </a:cxn>
              <a:cxn ang="0">
                <a:pos x="0" y="19"/>
              </a:cxn>
              <a:cxn ang="0">
                <a:pos x="86" y="0"/>
              </a:cxn>
              <a:cxn ang="0">
                <a:pos x="518" y="19"/>
              </a:cxn>
              <a:cxn ang="0">
                <a:pos x="643" y="19"/>
              </a:cxn>
              <a:cxn ang="0">
                <a:pos x="778" y="0"/>
              </a:cxn>
              <a:cxn ang="0">
                <a:pos x="883" y="9"/>
              </a:cxn>
              <a:cxn ang="0">
                <a:pos x="941" y="19"/>
              </a:cxn>
              <a:cxn ang="0">
                <a:pos x="950" y="86"/>
              </a:cxn>
              <a:cxn ang="0">
                <a:pos x="29" y="76"/>
              </a:cxn>
            </a:cxnLst>
            <a:rect l="0" t="0" r="r" b="b"/>
            <a:pathLst>
              <a:path w="950" h="86">
                <a:moveTo>
                  <a:pt x="29" y="76"/>
                </a:moveTo>
                <a:lnTo>
                  <a:pt x="0" y="19"/>
                </a:lnTo>
                <a:lnTo>
                  <a:pt x="86" y="0"/>
                </a:lnTo>
                <a:lnTo>
                  <a:pt x="518" y="19"/>
                </a:lnTo>
                <a:lnTo>
                  <a:pt x="643" y="19"/>
                </a:lnTo>
                <a:lnTo>
                  <a:pt x="778" y="0"/>
                </a:lnTo>
                <a:lnTo>
                  <a:pt x="883" y="9"/>
                </a:lnTo>
                <a:lnTo>
                  <a:pt x="941" y="19"/>
                </a:lnTo>
                <a:lnTo>
                  <a:pt x="950" y="86"/>
                </a:lnTo>
                <a:lnTo>
                  <a:pt x="29" y="76"/>
                </a:lnTo>
                <a:close/>
              </a:path>
            </a:pathLst>
          </a:custGeom>
          <a:solidFill>
            <a:srgbClr val="FFC19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Rectangle 127"/>
          <p:cNvSpPr>
            <a:spLocks noChangeArrowheads="1"/>
          </p:cNvSpPr>
          <p:nvPr/>
        </p:nvSpPr>
        <p:spPr bwMode="auto">
          <a:xfrm>
            <a:off x="681963" y="2515767"/>
            <a:ext cx="88900" cy="487362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28"/>
          <p:cNvSpPr>
            <a:spLocks noChangeArrowheads="1"/>
          </p:cNvSpPr>
          <p:nvPr/>
        </p:nvSpPr>
        <p:spPr bwMode="auto">
          <a:xfrm>
            <a:off x="3758538" y="2533229"/>
            <a:ext cx="88900" cy="487363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29"/>
          <p:cNvSpPr>
            <a:spLocks noChangeArrowheads="1"/>
          </p:cNvSpPr>
          <p:nvPr/>
        </p:nvSpPr>
        <p:spPr bwMode="auto">
          <a:xfrm>
            <a:off x="570838" y="1294979"/>
            <a:ext cx="3384550" cy="2571750"/>
          </a:xfrm>
          <a:custGeom>
            <a:avLst/>
            <a:gdLst>
              <a:gd name="G0" fmla="+- 8892 0 0"/>
              <a:gd name="G1" fmla="+- -11561970 0 0"/>
              <a:gd name="G2" fmla="+- 0 0 -11561970"/>
              <a:gd name="T0" fmla="*/ 0 256 1"/>
              <a:gd name="T1" fmla="*/ 180 256 1"/>
              <a:gd name="G3" fmla="+- -11561970 T0 T1"/>
              <a:gd name="T2" fmla="*/ 0 256 1"/>
              <a:gd name="T3" fmla="*/ 90 256 1"/>
              <a:gd name="G4" fmla="+- -11561970 T2 T3"/>
              <a:gd name="G5" fmla="*/ G4 2 1"/>
              <a:gd name="T4" fmla="*/ 90 256 1"/>
              <a:gd name="T5" fmla="*/ 0 256 1"/>
              <a:gd name="G6" fmla="+- -11561970 T4 T5"/>
              <a:gd name="G7" fmla="*/ G6 2 1"/>
              <a:gd name="G8" fmla="abs -1156197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892"/>
              <a:gd name="G18" fmla="*/ 8892 1 2"/>
              <a:gd name="G19" fmla="+- G18 5400 0"/>
              <a:gd name="G20" fmla="cos G19 -11561970"/>
              <a:gd name="G21" fmla="sin G19 -11561970"/>
              <a:gd name="G22" fmla="+- G20 10800 0"/>
              <a:gd name="G23" fmla="+- G21 10800 0"/>
              <a:gd name="G24" fmla="+- 10800 0 G20"/>
              <a:gd name="G25" fmla="+- 8892 10800 0"/>
              <a:gd name="G26" fmla="?: G9 G17 G25"/>
              <a:gd name="G27" fmla="?: G9 0 21600"/>
              <a:gd name="G28" fmla="cos 10800 -11561970"/>
              <a:gd name="G29" fmla="sin 10800 -11561970"/>
              <a:gd name="G30" fmla="sin 8892 -11561970"/>
              <a:gd name="G31" fmla="+- G28 10800 0"/>
              <a:gd name="G32" fmla="+- G29 10800 0"/>
              <a:gd name="G33" fmla="+- G30 10800 0"/>
              <a:gd name="G34" fmla="?: G4 0 G31"/>
              <a:gd name="G35" fmla="?: -11561970 G34 0"/>
              <a:gd name="G36" fmla="?: G6 G35 G31"/>
              <a:gd name="G37" fmla="+- 21600 0 G36"/>
              <a:gd name="G38" fmla="?: G4 0 G33"/>
              <a:gd name="G39" fmla="?: -1156197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973 w 21600"/>
              <a:gd name="T15" fmla="*/ 10185 h 21600"/>
              <a:gd name="T16" fmla="*/ 10800 w 21600"/>
              <a:gd name="T17" fmla="*/ 1908 h 21600"/>
              <a:gd name="T18" fmla="*/ 20627 w 21600"/>
              <a:gd name="T19" fmla="*/ 1018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925" y="10245"/>
                </a:moveTo>
                <a:cubicBezTo>
                  <a:pt x="2218" y="5558"/>
                  <a:pt x="6104" y="1907"/>
                  <a:pt x="10800" y="1908"/>
                </a:cubicBezTo>
                <a:cubicBezTo>
                  <a:pt x="15495" y="1908"/>
                  <a:pt x="19381" y="5558"/>
                  <a:pt x="19674" y="10245"/>
                </a:cubicBezTo>
                <a:lnTo>
                  <a:pt x="21578" y="10125"/>
                </a:lnTo>
                <a:cubicBezTo>
                  <a:pt x="21223" y="4434"/>
                  <a:pt x="16502" y="-1"/>
                  <a:pt x="10799" y="0"/>
                </a:cubicBezTo>
                <a:cubicBezTo>
                  <a:pt x="5097" y="0"/>
                  <a:pt x="376" y="4434"/>
                  <a:pt x="21" y="10125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32" descr="Cuadrícula grande"/>
          <p:cNvSpPr>
            <a:spLocks noChangeArrowheads="1"/>
          </p:cNvSpPr>
          <p:nvPr/>
        </p:nvSpPr>
        <p:spPr bwMode="auto">
          <a:xfrm>
            <a:off x="1617001" y="2125242"/>
            <a:ext cx="1257300" cy="889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33"/>
          <p:cNvSpPr>
            <a:spLocks/>
          </p:cNvSpPr>
          <p:nvPr/>
        </p:nvSpPr>
        <p:spPr bwMode="auto">
          <a:xfrm>
            <a:off x="745463" y="3185692"/>
            <a:ext cx="3068638" cy="2025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76"/>
              </a:cxn>
              <a:cxn ang="0">
                <a:pos x="1933" y="1276"/>
              </a:cxn>
              <a:cxn ang="0">
                <a:pos x="1933" y="10"/>
              </a:cxn>
            </a:cxnLst>
            <a:rect l="0" t="0" r="r" b="b"/>
            <a:pathLst>
              <a:path w="1933" h="1276">
                <a:moveTo>
                  <a:pt x="0" y="0"/>
                </a:moveTo>
                <a:lnTo>
                  <a:pt x="0" y="1276"/>
                </a:lnTo>
                <a:lnTo>
                  <a:pt x="1933" y="1276"/>
                </a:lnTo>
                <a:lnTo>
                  <a:pt x="1933" y="10"/>
                </a:lnTo>
              </a:path>
            </a:pathLst>
          </a:custGeom>
          <a:noFill/>
          <a:ln w="76200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34"/>
          <p:cNvSpPr>
            <a:spLocks noChangeArrowheads="1"/>
          </p:cNvSpPr>
          <p:nvPr/>
        </p:nvSpPr>
        <p:spPr bwMode="auto">
          <a:xfrm>
            <a:off x="796530" y="2547517"/>
            <a:ext cx="10781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400" i="1" dirty="0">
                <a:cs typeface="Arial" charset="0"/>
              </a:rPr>
              <a:t>Salmon Filet</a:t>
            </a:r>
            <a:endParaRPr lang="es-ES" sz="1400" i="1" dirty="0">
              <a:cs typeface="Arial" charset="0"/>
            </a:endParaRPr>
          </a:p>
        </p:txBody>
      </p:sp>
      <p:sp>
        <p:nvSpPr>
          <p:cNvPr id="18" name="Rectangle 135"/>
          <p:cNvSpPr>
            <a:spLocks noChangeArrowheads="1"/>
          </p:cNvSpPr>
          <p:nvPr/>
        </p:nvSpPr>
        <p:spPr bwMode="auto">
          <a:xfrm>
            <a:off x="793088" y="3779417"/>
            <a:ext cx="7639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400" i="1" dirty="0">
                <a:cs typeface="Arial" charset="0"/>
              </a:rPr>
              <a:t>Gabinet</a:t>
            </a:r>
          </a:p>
        </p:txBody>
      </p:sp>
      <p:sp>
        <p:nvSpPr>
          <p:cNvPr id="19" name="Text Box 136"/>
          <p:cNvSpPr txBox="1">
            <a:spLocks noChangeArrowheads="1"/>
          </p:cNvSpPr>
          <p:nvPr/>
        </p:nvSpPr>
        <p:spPr bwMode="auto">
          <a:xfrm>
            <a:off x="2707613" y="2231604"/>
            <a:ext cx="7205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de-DE" sz="1200" i="1" dirty="0">
                <a:cs typeface="Arial" charset="0"/>
              </a:rPr>
              <a:t>Detector</a:t>
            </a:r>
          </a:p>
        </p:txBody>
      </p:sp>
      <p:grpSp>
        <p:nvGrpSpPr>
          <p:cNvPr id="2" name="Group 137"/>
          <p:cNvGrpSpPr>
            <a:grpSpLocks/>
          </p:cNvGrpSpPr>
          <p:nvPr/>
        </p:nvGrpSpPr>
        <p:grpSpPr bwMode="auto">
          <a:xfrm rot="-5400000">
            <a:off x="1109795" y="2710235"/>
            <a:ext cx="2241550" cy="1074737"/>
            <a:chOff x="994" y="3364"/>
            <a:chExt cx="1395" cy="672"/>
          </a:xfrm>
        </p:grpSpPr>
        <p:sp>
          <p:nvSpPr>
            <p:cNvPr id="21" name="Line 138"/>
            <p:cNvSpPr>
              <a:spLocks noChangeShapeType="1"/>
            </p:cNvSpPr>
            <p:nvPr/>
          </p:nvSpPr>
          <p:spPr bwMode="auto">
            <a:xfrm flipV="1">
              <a:off x="994" y="3364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39"/>
            <p:cNvSpPr>
              <a:spLocks noChangeShapeType="1"/>
            </p:cNvSpPr>
            <p:nvPr/>
          </p:nvSpPr>
          <p:spPr bwMode="auto">
            <a:xfrm>
              <a:off x="994" y="3700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40"/>
            <p:cNvSpPr>
              <a:spLocks noChangeShapeType="1"/>
            </p:cNvSpPr>
            <p:nvPr/>
          </p:nvSpPr>
          <p:spPr bwMode="auto">
            <a:xfrm flipV="1">
              <a:off x="994" y="3460"/>
              <a:ext cx="1392" cy="2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41"/>
            <p:cNvSpPr>
              <a:spLocks noChangeShapeType="1"/>
            </p:cNvSpPr>
            <p:nvPr/>
          </p:nvSpPr>
          <p:spPr bwMode="auto">
            <a:xfrm>
              <a:off x="994" y="3700"/>
              <a:ext cx="1392" cy="26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42"/>
            <p:cNvSpPr>
              <a:spLocks noChangeShapeType="1"/>
            </p:cNvSpPr>
            <p:nvPr/>
          </p:nvSpPr>
          <p:spPr bwMode="auto">
            <a:xfrm flipH="1" flipV="1">
              <a:off x="994" y="3700"/>
              <a:ext cx="1392" cy="17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143"/>
            <p:cNvSpPr>
              <a:spLocks noChangeShapeType="1"/>
            </p:cNvSpPr>
            <p:nvPr/>
          </p:nvSpPr>
          <p:spPr bwMode="auto">
            <a:xfrm flipH="1">
              <a:off x="994" y="3613"/>
              <a:ext cx="1386" cy="8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44"/>
            <p:cNvSpPr>
              <a:spLocks noChangeShapeType="1"/>
            </p:cNvSpPr>
            <p:nvPr/>
          </p:nvSpPr>
          <p:spPr bwMode="auto">
            <a:xfrm flipV="1">
              <a:off x="994" y="3699"/>
              <a:ext cx="1388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45"/>
            <p:cNvSpPr>
              <a:spLocks noChangeShapeType="1"/>
            </p:cNvSpPr>
            <p:nvPr/>
          </p:nvSpPr>
          <p:spPr bwMode="auto">
            <a:xfrm>
              <a:off x="994" y="3700"/>
              <a:ext cx="1395" cy="9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46"/>
            <p:cNvSpPr>
              <a:spLocks noChangeShapeType="1"/>
            </p:cNvSpPr>
            <p:nvPr/>
          </p:nvSpPr>
          <p:spPr bwMode="auto">
            <a:xfrm flipV="1">
              <a:off x="997" y="3535"/>
              <a:ext cx="1389" cy="16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" name="Picture 157"/>
          <p:cNvPicPr>
            <a:picLocks noChangeAspect="1" noChangeArrowheads="1"/>
          </p:cNvPicPr>
          <p:nvPr/>
        </p:nvPicPr>
        <p:blipFill>
          <a:blip r:embed="rId3">
            <a:lum bright="12000" contrast="-60000"/>
          </a:blip>
          <a:srcRect/>
          <a:stretch>
            <a:fillRect/>
          </a:stretch>
        </p:blipFill>
        <p:spPr bwMode="auto">
          <a:xfrm>
            <a:off x="1663038" y="1110829"/>
            <a:ext cx="1211263" cy="727075"/>
          </a:xfrm>
          <a:prstGeom prst="rect">
            <a:avLst/>
          </a:prstGeom>
          <a:noFill/>
        </p:spPr>
      </p:pic>
      <p:grpSp>
        <p:nvGrpSpPr>
          <p:cNvPr id="3" name="Group 163"/>
          <p:cNvGrpSpPr>
            <a:grpSpLocks/>
          </p:cNvGrpSpPr>
          <p:nvPr/>
        </p:nvGrpSpPr>
        <p:grpSpPr bwMode="auto">
          <a:xfrm>
            <a:off x="4388776" y="2555454"/>
            <a:ext cx="1295400" cy="1704975"/>
            <a:chOff x="3742" y="1412"/>
            <a:chExt cx="816" cy="1074"/>
          </a:xfrm>
        </p:grpSpPr>
        <p:sp>
          <p:nvSpPr>
            <p:cNvPr id="32" name="Freeform 158"/>
            <p:cNvSpPr>
              <a:spLocks/>
            </p:cNvSpPr>
            <p:nvPr/>
          </p:nvSpPr>
          <p:spPr bwMode="auto">
            <a:xfrm>
              <a:off x="4104" y="1412"/>
              <a:ext cx="454" cy="510"/>
            </a:xfrm>
            <a:custGeom>
              <a:avLst/>
              <a:gdLst/>
              <a:ahLst/>
              <a:cxnLst>
                <a:cxn ang="0">
                  <a:pos x="10" y="96"/>
                </a:cxn>
                <a:cxn ang="0">
                  <a:pos x="96" y="0"/>
                </a:cxn>
                <a:cxn ang="0">
                  <a:pos x="396" y="44"/>
                </a:cxn>
                <a:cxn ang="0">
                  <a:pos x="454" y="130"/>
                </a:cxn>
                <a:cxn ang="0">
                  <a:pos x="444" y="478"/>
                </a:cxn>
                <a:cxn ang="0">
                  <a:pos x="0" y="510"/>
                </a:cxn>
                <a:cxn ang="0">
                  <a:pos x="10" y="96"/>
                </a:cxn>
              </a:cxnLst>
              <a:rect l="0" t="0" r="r" b="b"/>
              <a:pathLst>
                <a:path w="454" h="510">
                  <a:moveTo>
                    <a:pt x="10" y="96"/>
                  </a:moveTo>
                  <a:lnTo>
                    <a:pt x="96" y="0"/>
                  </a:lnTo>
                  <a:lnTo>
                    <a:pt x="396" y="44"/>
                  </a:lnTo>
                  <a:lnTo>
                    <a:pt x="454" y="130"/>
                  </a:lnTo>
                  <a:lnTo>
                    <a:pt x="444" y="478"/>
                  </a:lnTo>
                  <a:lnTo>
                    <a:pt x="0" y="510"/>
                  </a:lnTo>
                  <a:lnTo>
                    <a:pt x="10" y="96"/>
                  </a:lnTo>
                  <a:close/>
                </a:path>
              </a:pathLst>
            </a:custGeom>
            <a:solidFill>
              <a:srgbClr val="BBE0E3">
                <a:alpha val="63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59"/>
            <p:cNvSpPr>
              <a:spLocks/>
            </p:cNvSpPr>
            <p:nvPr/>
          </p:nvSpPr>
          <p:spPr bwMode="auto">
            <a:xfrm>
              <a:off x="3746" y="1412"/>
              <a:ext cx="456" cy="102"/>
            </a:xfrm>
            <a:custGeom>
              <a:avLst/>
              <a:gdLst/>
              <a:ahLst/>
              <a:cxnLst>
                <a:cxn ang="0">
                  <a:pos x="368" y="92"/>
                </a:cxn>
                <a:cxn ang="0">
                  <a:pos x="456" y="0"/>
                </a:cxn>
                <a:cxn ang="0">
                  <a:pos x="102" y="0"/>
                </a:cxn>
                <a:cxn ang="0">
                  <a:pos x="0" y="102"/>
                </a:cxn>
                <a:cxn ang="0">
                  <a:pos x="368" y="92"/>
                </a:cxn>
              </a:cxnLst>
              <a:rect l="0" t="0" r="r" b="b"/>
              <a:pathLst>
                <a:path w="456" h="102">
                  <a:moveTo>
                    <a:pt x="368" y="92"/>
                  </a:moveTo>
                  <a:lnTo>
                    <a:pt x="456" y="0"/>
                  </a:lnTo>
                  <a:lnTo>
                    <a:pt x="102" y="0"/>
                  </a:lnTo>
                  <a:lnTo>
                    <a:pt x="0" y="102"/>
                  </a:lnTo>
                  <a:lnTo>
                    <a:pt x="368" y="92"/>
                  </a:lnTo>
                  <a:close/>
                </a:path>
              </a:pathLst>
            </a:custGeom>
            <a:solidFill>
              <a:srgbClr val="BBE0E3">
                <a:alpha val="63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60"/>
            <p:cNvSpPr>
              <a:spLocks/>
            </p:cNvSpPr>
            <p:nvPr/>
          </p:nvSpPr>
          <p:spPr bwMode="auto">
            <a:xfrm>
              <a:off x="3742" y="1500"/>
              <a:ext cx="374" cy="986"/>
            </a:xfrm>
            <a:custGeom>
              <a:avLst/>
              <a:gdLst/>
              <a:ahLst/>
              <a:cxnLst>
                <a:cxn ang="0">
                  <a:pos x="350" y="986"/>
                </a:cxn>
                <a:cxn ang="0">
                  <a:pos x="374" y="0"/>
                </a:cxn>
                <a:cxn ang="0">
                  <a:pos x="4" y="14"/>
                </a:cxn>
                <a:cxn ang="0">
                  <a:pos x="0" y="850"/>
                </a:cxn>
                <a:cxn ang="0">
                  <a:pos x="344" y="984"/>
                </a:cxn>
              </a:cxnLst>
              <a:rect l="0" t="0" r="r" b="b"/>
              <a:pathLst>
                <a:path w="374" h="986">
                  <a:moveTo>
                    <a:pt x="350" y="986"/>
                  </a:moveTo>
                  <a:lnTo>
                    <a:pt x="374" y="0"/>
                  </a:lnTo>
                  <a:lnTo>
                    <a:pt x="4" y="14"/>
                  </a:lnTo>
                  <a:lnTo>
                    <a:pt x="0" y="850"/>
                  </a:lnTo>
                  <a:lnTo>
                    <a:pt x="344" y="984"/>
                  </a:lnTo>
                </a:path>
              </a:pathLst>
            </a:custGeom>
            <a:solidFill>
              <a:srgbClr val="BBE0E3">
                <a:alpha val="63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61"/>
            <p:cNvSpPr>
              <a:spLocks/>
            </p:cNvSpPr>
            <p:nvPr/>
          </p:nvSpPr>
          <p:spPr bwMode="auto">
            <a:xfrm>
              <a:off x="4108" y="1896"/>
              <a:ext cx="444" cy="10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442" y="0"/>
                </a:cxn>
                <a:cxn ang="0">
                  <a:pos x="444" y="64"/>
                </a:cxn>
                <a:cxn ang="0">
                  <a:pos x="0" y="100"/>
                </a:cxn>
                <a:cxn ang="0">
                  <a:pos x="2" y="32"/>
                </a:cxn>
              </a:cxnLst>
              <a:rect l="0" t="0" r="r" b="b"/>
              <a:pathLst>
                <a:path w="444" h="100">
                  <a:moveTo>
                    <a:pt x="2" y="32"/>
                  </a:moveTo>
                  <a:lnTo>
                    <a:pt x="442" y="0"/>
                  </a:lnTo>
                  <a:lnTo>
                    <a:pt x="444" y="64"/>
                  </a:lnTo>
                  <a:lnTo>
                    <a:pt x="0" y="100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62"/>
            <p:cNvSpPr>
              <a:spLocks/>
            </p:cNvSpPr>
            <p:nvPr/>
          </p:nvSpPr>
          <p:spPr bwMode="auto">
            <a:xfrm>
              <a:off x="4090" y="2042"/>
              <a:ext cx="450" cy="440"/>
            </a:xfrm>
            <a:custGeom>
              <a:avLst/>
              <a:gdLst/>
              <a:ahLst/>
              <a:cxnLst>
                <a:cxn ang="0">
                  <a:pos x="14" y="46"/>
                </a:cxn>
                <a:cxn ang="0">
                  <a:pos x="450" y="0"/>
                </a:cxn>
                <a:cxn ang="0">
                  <a:pos x="440" y="310"/>
                </a:cxn>
                <a:cxn ang="0">
                  <a:pos x="0" y="440"/>
                </a:cxn>
                <a:cxn ang="0">
                  <a:pos x="14" y="46"/>
                </a:cxn>
              </a:cxnLst>
              <a:rect l="0" t="0" r="r" b="b"/>
              <a:pathLst>
                <a:path w="450" h="440">
                  <a:moveTo>
                    <a:pt x="14" y="46"/>
                  </a:moveTo>
                  <a:lnTo>
                    <a:pt x="450" y="0"/>
                  </a:lnTo>
                  <a:lnTo>
                    <a:pt x="440" y="310"/>
                  </a:lnTo>
                  <a:lnTo>
                    <a:pt x="0" y="440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BE0E3">
                <a:alpha val="63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37 Franja diagonal"/>
          <p:cNvSpPr/>
          <p:nvPr/>
        </p:nvSpPr>
        <p:spPr>
          <a:xfrm rot="12503165">
            <a:off x="7309985" y="3574529"/>
            <a:ext cx="990600" cy="228600"/>
          </a:xfrm>
          <a:prstGeom prst="diagStri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38 Franja diagonal"/>
          <p:cNvSpPr/>
          <p:nvPr/>
        </p:nvSpPr>
        <p:spPr>
          <a:xfrm rot="16200000">
            <a:off x="7848600" y="3429000"/>
            <a:ext cx="685800" cy="228600"/>
          </a:xfrm>
          <a:prstGeom prst="diagStri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67253E-6 L 0.20711 3.67253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0162 L 0.17865 -5.55042E-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38" grpId="0" animBg="1"/>
      <p:bldP spid="38" grpId="1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5" descr="IMG_215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9087" y="762000"/>
            <a:ext cx="41163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Imagen 25" descr="Pictur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8915">
            <a:off x="6364377" y="5311920"/>
            <a:ext cx="2627524" cy="1163128"/>
          </a:xfrm>
          <a:prstGeom prst="rect">
            <a:avLst/>
          </a:prstGeom>
        </p:spPr>
      </p:pic>
      <p:pic>
        <p:nvPicPr>
          <p:cNvPr id="21507" name="Picture 4" descr="IMG_2164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7086" y="762000"/>
            <a:ext cx="41163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extBox 6"/>
          <p:cNvSpPr txBox="1">
            <a:spLocks noChangeArrowheads="1"/>
          </p:cNvSpPr>
          <p:nvPr/>
        </p:nvSpPr>
        <p:spPr bwMode="auto">
          <a:xfrm rot="5400000">
            <a:off x="3043283" y="3100372"/>
            <a:ext cx="1323945" cy="400110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_tradnl" sz="2000" dirty="0">
                <a:latin typeface="Trebuchet MS" pitchFamily="34" charset="0"/>
              </a:rPr>
              <a:t>1.93 cm</a:t>
            </a:r>
          </a:p>
        </p:txBody>
      </p:sp>
      <p:grpSp>
        <p:nvGrpSpPr>
          <p:cNvPr id="2" name="Group 137"/>
          <p:cNvGrpSpPr>
            <a:grpSpLocks/>
          </p:cNvGrpSpPr>
          <p:nvPr/>
        </p:nvGrpSpPr>
        <p:grpSpPr bwMode="auto">
          <a:xfrm rot="5400000">
            <a:off x="6571456" y="4469607"/>
            <a:ext cx="2241550" cy="1074737"/>
            <a:chOff x="994" y="3364"/>
            <a:chExt cx="1395" cy="672"/>
          </a:xfrm>
        </p:grpSpPr>
        <p:sp>
          <p:nvSpPr>
            <p:cNvPr id="7" name="Line 138"/>
            <p:cNvSpPr>
              <a:spLocks noChangeShapeType="1"/>
            </p:cNvSpPr>
            <p:nvPr/>
          </p:nvSpPr>
          <p:spPr bwMode="auto">
            <a:xfrm flipV="1">
              <a:off x="994" y="3364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39"/>
            <p:cNvSpPr>
              <a:spLocks noChangeShapeType="1"/>
            </p:cNvSpPr>
            <p:nvPr/>
          </p:nvSpPr>
          <p:spPr bwMode="auto">
            <a:xfrm>
              <a:off x="994" y="3700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40"/>
            <p:cNvSpPr>
              <a:spLocks noChangeShapeType="1"/>
            </p:cNvSpPr>
            <p:nvPr/>
          </p:nvSpPr>
          <p:spPr bwMode="auto">
            <a:xfrm flipV="1">
              <a:off x="994" y="3460"/>
              <a:ext cx="1392" cy="2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41"/>
            <p:cNvSpPr>
              <a:spLocks noChangeShapeType="1"/>
            </p:cNvSpPr>
            <p:nvPr/>
          </p:nvSpPr>
          <p:spPr bwMode="auto">
            <a:xfrm>
              <a:off x="994" y="3700"/>
              <a:ext cx="1392" cy="26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42"/>
            <p:cNvSpPr>
              <a:spLocks noChangeShapeType="1"/>
            </p:cNvSpPr>
            <p:nvPr/>
          </p:nvSpPr>
          <p:spPr bwMode="auto">
            <a:xfrm flipH="1" flipV="1">
              <a:off x="994" y="3700"/>
              <a:ext cx="1392" cy="17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43"/>
            <p:cNvSpPr>
              <a:spLocks noChangeShapeType="1"/>
            </p:cNvSpPr>
            <p:nvPr/>
          </p:nvSpPr>
          <p:spPr bwMode="auto">
            <a:xfrm flipH="1">
              <a:off x="994" y="3613"/>
              <a:ext cx="1386" cy="8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44"/>
            <p:cNvSpPr>
              <a:spLocks noChangeShapeType="1"/>
            </p:cNvSpPr>
            <p:nvPr/>
          </p:nvSpPr>
          <p:spPr bwMode="auto">
            <a:xfrm flipV="1">
              <a:off x="994" y="3699"/>
              <a:ext cx="1388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45"/>
            <p:cNvSpPr>
              <a:spLocks noChangeShapeType="1"/>
            </p:cNvSpPr>
            <p:nvPr/>
          </p:nvSpPr>
          <p:spPr bwMode="auto">
            <a:xfrm>
              <a:off x="994" y="3700"/>
              <a:ext cx="1395" cy="9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6"/>
            <p:cNvSpPr>
              <a:spLocks noChangeShapeType="1"/>
            </p:cNvSpPr>
            <p:nvPr/>
          </p:nvSpPr>
          <p:spPr bwMode="auto">
            <a:xfrm flipV="1">
              <a:off x="997" y="3535"/>
              <a:ext cx="1389" cy="16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8" name="17 Conector recto de flecha"/>
          <p:cNvCxnSpPr/>
          <p:nvPr/>
        </p:nvCxnSpPr>
        <p:spPr>
          <a:xfrm rot="5400000">
            <a:off x="1981200" y="3124200"/>
            <a:ext cx="3048000" cy="1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>
            <a:spLocks noChangeArrowheads="1"/>
          </p:cNvSpPr>
          <p:nvPr/>
        </p:nvSpPr>
        <p:spPr bwMode="auto">
          <a:xfrm>
            <a:off x="389467" y="2760133"/>
            <a:ext cx="13239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_tradnl" sz="2000" dirty="0" err="1">
                <a:latin typeface="Trebuchet MS" pitchFamily="34" charset="0"/>
              </a:rPr>
              <a:t>Cabinet</a:t>
            </a:r>
            <a:endParaRPr lang="es-ES_tradnl" sz="2000" dirty="0">
              <a:latin typeface="Trebuchet MS" pitchFamily="34" charset="0"/>
            </a:endParaRPr>
          </a:p>
        </p:txBody>
      </p:sp>
      <p:sp>
        <p:nvSpPr>
          <p:cNvPr id="17" name="4 CuadroTexto"/>
          <p:cNvSpPr txBox="1"/>
          <p:nvPr/>
        </p:nvSpPr>
        <p:spPr>
          <a:xfrm>
            <a:off x="76200" y="76200"/>
            <a:ext cx="253728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Equipo Digital de Rayos 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6"/>
          <p:cNvSpPr txBox="1">
            <a:spLocks noChangeArrowheads="1"/>
          </p:cNvSpPr>
          <p:nvPr/>
        </p:nvSpPr>
        <p:spPr bwMode="auto">
          <a:xfrm>
            <a:off x="5698066" y="4516966"/>
            <a:ext cx="1323945" cy="400110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_tradnl" sz="2000" dirty="0">
                <a:latin typeface="Trebuchet MS" pitchFamily="34" charset="0"/>
              </a:rPr>
              <a:t>Flat Panel</a:t>
            </a:r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5520267" y="1100666"/>
            <a:ext cx="1608666" cy="400110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_tradnl" sz="2000" dirty="0">
                <a:latin typeface="Trebuchet MS" pitchFamily="34" charset="0"/>
              </a:rPr>
              <a:t>X-</a:t>
            </a:r>
            <a:r>
              <a:rPr lang="es-ES_tradnl" sz="2000" dirty="0" err="1">
                <a:latin typeface="Trebuchet MS" pitchFamily="34" charset="0"/>
              </a:rPr>
              <a:t>ray</a:t>
            </a:r>
            <a:r>
              <a:rPr lang="es-ES_tradnl" sz="2000" dirty="0">
                <a:latin typeface="Trebuchet MS" pitchFamily="34" charset="0"/>
              </a:rPr>
              <a:t> </a:t>
            </a:r>
            <a:r>
              <a:rPr lang="es-ES_tradnl" sz="2000" dirty="0" err="1">
                <a:latin typeface="Trebuchet MS" pitchFamily="34" charset="0"/>
              </a:rPr>
              <a:t>Source</a:t>
            </a:r>
            <a:endParaRPr lang="es-ES_tradnl" sz="2000" dirty="0">
              <a:latin typeface="Trebuchet MS" pitchFamily="34" charset="0"/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931333" y="3352800"/>
            <a:ext cx="60113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rot="16200000" flipH="1">
            <a:off x="6436785" y="4963584"/>
            <a:ext cx="457203" cy="359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22" idx="2"/>
          </p:cNvCxnSpPr>
          <p:nvPr/>
        </p:nvCxnSpPr>
        <p:spPr>
          <a:xfrm rot="16200000" flipH="1">
            <a:off x="6380721" y="1444654"/>
            <a:ext cx="988424" cy="1100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6"/>
          <p:cNvSpPr txBox="1">
            <a:spLocks noChangeArrowheads="1"/>
          </p:cNvSpPr>
          <p:nvPr/>
        </p:nvSpPr>
        <p:spPr bwMode="auto">
          <a:xfrm>
            <a:off x="5482167" y="5317066"/>
            <a:ext cx="842434" cy="400110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_tradnl" sz="2000" dirty="0" err="1">
                <a:latin typeface="Trebuchet MS" pitchFamily="34" charset="0"/>
              </a:rPr>
              <a:t>Fillet</a:t>
            </a:r>
            <a:endParaRPr lang="es-ES_tradnl" sz="2000" dirty="0">
              <a:latin typeface="Trebuchet MS" pitchFamily="34" charset="0"/>
            </a:endParaRPr>
          </a:p>
        </p:txBody>
      </p:sp>
      <p:cxnSp>
        <p:nvCxnSpPr>
          <p:cNvPr id="30" name="Conector recto de flecha 29"/>
          <p:cNvCxnSpPr>
            <a:stCxn id="29" idx="3"/>
          </p:cNvCxnSpPr>
          <p:nvPr/>
        </p:nvCxnSpPr>
        <p:spPr>
          <a:xfrm>
            <a:off x="6324601" y="5517121"/>
            <a:ext cx="596902" cy="413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Conector recto 41"/>
          <p:cNvCxnSpPr/>
          <p:nvPr/>
        </p:nvCxnSpPr>
        <p:spPr>
          <a:xfrm>
            <a:off x="5029200" y="1041400"/>
            <a:ext cx="3048000" cy="1588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Conector recto 98"/>
          <p:cNvCxnSpPr/>
          <p:nvPr/>
        </p:nvCxnSpPr>
        <p:spPr>
          <a:xfrm>
            <a:off x="5029200" y="2055812"/>
            <a:ext cx="3048000" cy="1588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Conector recto 99"/>
          <p:cNvCxnSpPr/>
          <p:nvPr/>
        </p:nvCxnSpPr>
        <p:spPr>
          <a:xfrm>
            <a:off x="5029200" y="3048000"/>
            <a:ext cx="3048000" cy="1588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Conector recto 100"/>
          <p:cNvCxnSpPr/>
          <p:nvPr/>
        </p:nvCxnSpPr>
        <p:spPr>
          <a:xfrm>
            <a:off x="5029200" y="4113212"/>
            <a:ext cx="3048000" cy="1588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101"/>
          <p:cNvCxnSpPr/>
          <p:nvPr/>
        </p:nvCxnSpPr>
        <p:spPr>
          <a:xfrm>
            <a:off x="5029200" y="5116512"/>
            <a:ext cx="3048000" cy="1588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0" name="Rectángulo 109"/>
          <p:cNvSpPr/>
          <p:nvPr/>
        </p:nvSpPr>
        <p:spPr>
          <a:xfrm>
            <a:off x="6718300" y="4902200"/>
            <a:ext cx="1790700" cy="1358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7" name="Rectangle 42"/>
          <p:cNvSpPr>
            <a:spLocks noChangeArrowheads="1"/>
          </p:cNvSpPr>
          <p:nvPr/>
        </p:nvSpPr>
        <p:spPr bwMode="auto">
          <a:xfrm>
            <a:off x="573088" y="1308100"/>
            <a:ext cx="2652712" cy="46228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GB" sz="1200" b="1" i="1">
              <a:solidFill>
                <a:srgbClr val="0000C0"/>
              </a:solidFill>
              <a:latin typeface="Trebuchet MS" pitchFamily="-65" charset="0"/>
            </a:endParaRPr>
          </a:p>
        </p:txBody>
      </p:sp>
      <p:cxnSp>
        <p:nvCxnSpPr>
          <p:cNvPr id="43" name="Conector recto de flecha 42"/>
          <p:cNvCxnSpPr/>
          <p:nvPr/>
        </p:nvCxnSpPr>
        <p:spPr>
          <a:xfrm rot="5400000">
            <a:off x="4768850" y="6088063"/>
            <a:ext cx="473075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4319588" y="2286000"/>
            <a:ext cx="1395412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pitchFamily="-65" charset="0"/>
              </a:rPr>
              <a:t>3. Segmentation</a:t>
            </a:r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4319588" y="3276600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pitchFamily="-65" charset="0"/>
              </a:rPr>
              <a:t>4. Feature </a:t>
            </a:r>
          </a:p>
          <a:p>
            <a:pPr algn="ctr" eaLnBrk="0" hangingPunct="0"/>
            <a:r>
              <a:rPr lang="es-ES_tradnl" sz="1200" b="1" i="1" dirty="0" err="1">
                <a:solidFill>
                  <a:srgbClr val="0000C0"/>
                </a:solidFill>
                <a:latin typeface="Trebuchet MS" pitchFamily="-65" charset="0"/>
              </a:rPr>
              <a:t>Extraction</a:t>
            </a:r>
            <a:endParaRPr lang="en-GB" sz="1200" b="1" i="1" dirty="0">
              <a:solidFill>
                <a:srgbClr val="0000C0"/>
              </a:solidFill>
              <a:latin typeface="Trebuchet MS" pitchFamily="-65" charset="0"/>
            </a:endParaRPr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4319588" y="4343400"/>
            <a:ext cx="1395412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pitchFamily="-65" charset="0"/>
              </a:rPr>
              <a:t>5. Classification</a:t>
            </a:r>
          </a:p>
        </p:txBody>
      </p:sp>
      <p:sp>
        <p:nvSpPr>
          <p:cNvPr id="47" name="Rectangle 42"/>
          <p:cNvSpPr>
            <a:spLocks noChangeArrowheads="1"/>
          </p:cNvSpPr>
          <p:nvPr/>
        </p:nvSpPr>
        <p:spPr bwMode="auto">
          <a:xfrm>
            <a:off x="4319588" y="1295400"/>
            <a:ext cx="1395412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>
                <a:solidFill>
                  <a:srgbClr val="0000C0"/>
                </a:solidFill>
                <a:latin typeface="Trebuchet MS" pitchFamily="-65" charset="0"/>
              </a:rPr>
              <a:t>2. Preprocessing</a:t>
            </a:r>
          </a:p>
        </p:txBody>
      </p:sp>
      <p:cxnSp>
        <p:nvCxnSpPr>
          <p:cNvPr id="50" name="Conector angular 92"/>
          <p:cNvCxnSpPr>
            <a:stCxn id="73" idx="1"/>
            <a:endCxn id="47" idx="0"/>
          </p:cNvCxnSpPr>
          <p:nvPr/>
        </p:nvCxnSpPr>
        <p:spPr>
          <a:xfrm flipV="1">
            <a:off x="2558865" y="1295400"/>
            <a:ext cx="2458429" cy="3628802"/>
          </a:xfrm>
          <a:prstGeom prst="bentConnector4">
            <a:avLst>
              <a:gd name="adj1" fmla="val 49758"/>
              <a:gd name="adj2" fmla="val 116799"/>
            </a:avLst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>
            <a:stCxn id="47" idx="2"/>
            <a:endCxn id="44" idx="0"/>
          </p:cNvCxnSpPr>
          <p:nvPr/>
        </p:nvCxnSpPr>
        <p:spPr>
          <a:xfrm rot="5400000">
            <a:off x="4818857" y="2087562"/>
            <a:ext cx="3968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44" idx="2"/>
            <a:endCxn id="45" idx="0"/>
          </p:cNvCxnSpPr>
          <p:nvPr/>
        </p:nvCxnSpPr>
        <p:spPr>
          <a:xfrm rot="5400000">
            <a:off x="4818857" y="3078162"/>
            <a:ext cx="3968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>
            <a:stCxn id="45" idx="2"/>
            <a:endCxn id="46" idx="0"/>
          </p:cNvCxnSpPr>
          <p:nvPr/>
        </p:nvCxnSpPr>
        <p:spPr>
          <a:xfrm rot="5400000">
            <a:off x="4812507" y="4138612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4" name="Rectángulo 109"/>
          <p:cNvSpPr>
            <a:spLocks noChangeArrowheads="1"/>
          </p:cNvSpPr>
          <p:nvPr/>
        </p:nvSpPr>
        <p:spPr bwMode="auto">
          <a:xfrm>
            <a:off x="4419600" y="6248400"/>
            <a:ext cx="120863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400" b="1" i="1" dirty="0">
                <a:solidFill>
                  <a:srgbClr val="0000C0"/>
                </a:solidFill>
                <a:latin typeface="Trebuchet MS" pitchFamily="-65" charset="0"/>
              </a:rPr>
              <a:t>“</a:t>
            </a:r>
            <a:r>
              <a:rPr lang="en-GB" sz="1400" b="1" i="1" dirty="0" err="1">
                <a:solidFill>
                  <a:srgbClr val="0000C0"/>
                </a:solidFill>
                <a:latin typeface="Trebuchet MS" pitchFamily="-65" charset="0"/>
              </a:rPr>
              <a:t>fishbones</a:t>
            </a:r>
            <a:r>
              <a:rPr lang="en-GB" sz="1400" b="1" i="1" dirty="0">
                <a:solidFill>
                  <a:srgbClr val="0000C0"/>
                </a:solidFill>
                <a:latin typeface="Trebuchet MS" pitchFamily="-65" charset="0"/>
              </a:rPr>
              <a:t>”</a:t>
            </a:r>
            <a:endParaRPr lang="es-ES_tradnl" sz="1400" dirty="0"/>
          </a:p>
        </p:txBody>
      </p:sp>
      <p:graphicFrame>
        <p:nvGraphicFramePr>
          <p:cNvPr id="57" name="Tabla 56"/>
          <p:cNvGraphicFramePr>
            <a:graphicFrameLocks noGrp="1"/>
          </p:cNvGraphicFramePr>
          <p:nvPr/>
        </p:nvGraphicFramePr>
        <p:xfrm>
          <a:off x="6705600" y="3505200"/>
          <a:ext cx="1828800" cy="1263652"/>
        </p:xfrm>
        <a:graphic>
          <a:graphicData uri="http://schemas.openxmlformats.org/drawingml/2006/table">
            <a:tbl>
              <a:tblPr/>
              <a:tblGrid>
                <a:gridCol w="7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  <a:endParaRPr kumimoji="0" lang="es-ES_tradn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-65" charset="0"/>
                        <a:ea typeface="Arial" pitchFamily="-65" charset="0"/>
                        <a:cs typeface="Arial" pitchFamily="-6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  <a:endParaRPr kumimoji="0" lang="es-ES_tradnl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-65" charset="0"/>
                        <a:ea typeface="Arial" pitchFamily="-65" charset="0"/>
                        <a:cs typeface="Arial" pitchFamily="-6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Tx01-3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0.8978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" name="Rectangle 42"/>
          <p:cNvSpPr>
            <a:spLocks noChangeArrowheads="1"/>
          </p:cNvSpPr>
          <p:nvPr/>
        </p:nvSpPr>
        <p:spPr bwMode="auto">
          <a:xfrm>
            <a:off x="661988" y="1219200"/>
            <a:ext cx="1598612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pitchFamily="-65" charset="0"/>
              </a:rPr>
              <a:t>1. Image Acquisition</a:t>
            </a:r>
          </a:p>
        </p:txBody>
      </p:sp>
      <p:sp>
        <p:nvSpPr>
          <p:cNvPr id="72" name="Freeform 126"/>
          <p:cNvSpPr>
            <a:spLocks/>
          </p:cNvSpPr>
          <p:nvPr/>
        </p:nvSpPr>
        <p:spPr bwMode="auto">
          <a:xfrm rot="10800000">
            <a:off x="1582555" y="4632522"/>
            <a:ext cx="725487" cy="101600"/>
          </a:xfrm>
          <a:custGeom>
            <a:avLst/>
            <a:gdLst/>
            <a:ahLst/>
            <a:cxnLst>
              <a:cxn ang="0">
                <a:pos x="29" y="76"/>
              </a:cxn>
              <a:cxn ang="0">
                <a:pos x="0" y="19"/>
              </a:cxn>
              <a:cxn ang="0">
                <a:pos x="86" y="0"/>
              </a:cxn>
              <a:cxn ang="0">
                <a:pos x="518" y="19"/>
              </a:cxn>
              <a:cxn ang="0">
                <a:pos x="643" y="19"/>
              </a:cxn>
              <a:cxn ang="0">
                <a:pos x="778" y="0"/>
              </a:cxn>
              <a:cxn ang="0">
                <a:pos x="883" y="9"/>
              </a:cxn>
              <a:cxn ang="0">
                <a:pos x="941" y="19"/>
              </a:cxn>
              <a:cxn ang="0">
                <a:pos x="950" y="86"/>
              </a:cxn>
              <a:cxn ang="0">
                <a:pos x="29" y="76"/>
              </a:cxn>
            </a:cxnLst>
            <a:rect l="0" t="0" r="r" b="b"/>
            <a:pathLst>
              <a:path w="950" h="86">
                <a:moveTo>
                  <a:pt x="29" y="76"/>
                </a:moveTo>
                <a:lnTo>
                  <a:pt x="0" y="19"/>
                </a:lnTo>
                <a:lnTo>
                  <a:pt x="86" y="0"/>
                </a:lnTo>
                <a:lnTo>
                  <a:pt x="518" y="19"/>
                </a:lnTo>
                <a:lnTo>
                  <a:pt x="643" y="19"/>
                </a:lnTo>
                <a:lnTo>
                  <a:pt x="778" y="0"/>
                </a:lnTo>
                <a:lnTo>
                  <a:pt x="883" y="9"/>
                </a:lnTo>
                <a:lnTo>
                  <a:pt x="941" y="19"/>
                </a:lnTo>
                <a:lnTo>
                  <a:pt x="950" y="86"/>
                </a:lnTo>
                <a:lnTo>
                  <a:pt x="29" y="76"/>
                </a:lnTo>
                <a:close/>
              </a:path>
            </a:pathLst>
          </a:custGeom>
          <a:solidFill>
            <a:srgbClr val="FFC19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3" name="Rectangle 132" descr="Cuadrícula grande"/>
          <p:cNvSpPr>
            <a:spLocks noChangeArrowheads="1"/>
          </p:cNvSpPr>
          <p:nvPr/>
        </p:nvSpPr>
        <p:spPr bwMode="auto">
          <a:xfrm rot="10800000">
            <a:off x="1301565" y="4879752"/>
            <a:ext cx="1257300" cy="889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Agrupar 73"/>
          <p:cNvGrpSpPr/>
          <p:nvPr/>
        </p:nvGrpSpPr>
        <p:grpSpPr>
          <a:xfrm>
            <a:off x="810101" y="1882552"/>
            <a:ext cx="2230438" cy="3870548"/>
            <a:chOff x="741362" y="1110829"/>
            <a:chExt cx="3068638" cy="3353221"/>
          </a:xfrm>
        </p:grpSpPr>
        <p:sp>
          <p:nvSpPr>
            <p:cNvPr id="75" name="Freeform 133"/>
            <p:cNvSpPr>
              <a:spLocks/>
            </p:cNvSpPr>
            <p:nvPr/>
          </p:nvSpPr>
          <p:spPr bwMode="auto">
            <a:xfrm rot="10800000">
              <a:off x="741362" y="1110829"/>
              <a:ext cx="3068638" cy="2025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76"/>
                </a:cxn>
                <a:cxn ang="0">
                  <a:pos x="1933" y="1276"/>
                </a:cxn>
                <a:cxn ang="0">
                  <a:pos x="1933" y="10"/>
                </a:cxn>
              </a:cxnLst>
              <a:rect l="0" t="0" r="r" b="b"/>
              <a:pathLst>
                <a:path w="1933" h="1276">
                  <a:moveTo>
                    <a:pt x="0" y="0"/>
                  </a:moveTo>
                  <a:lnTo>
                    <a:pt x="0" y="1276"/>
                  </a:lnTo>
                  <a:lnTo>
                    <a:pt x="1933" y="1276"/>
                  </a:lnTo>
                  <a:lnTo>
                    <a:pt x="1933" y="10"/>
                  </a:lnTo>
                </a:path>
              </a:pathLst>
            </a:custGeom>
            <a:noFill/>
            <a:ln w="76200" cmpd="sng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3"/>
            <p:cNvSpPr>
              <a:spLocks/>
            </p:cNvSpPr>
            <p:nvPr/>
          </p:nvSpPr>
          <p:spPr bwMode="auto">
            <a:xfrm>
              <a:off x="741362" y="2438400"/>
              <a:ext cx="3068638" cy="2025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76"/>
                </a:cxn>
                <a:cxn ang="0">
                  <a:pos x="1933" y="1276"/>
                </a:cxn>
                <a:cxn ang="0">
                  <a:pos x="1933" y="10"/>
                </a:cxn>
              </a:cxnLst>
              <a:rect l="0" t="0" r="r" b="b"/>
              <a:pathLst>
                <a:path w="1933" h="1276">
                  <a:moveTo>
                    <a:pt x="0" y="0"/>
                  </a:moveTo>
                  <a:lnTo>
                    <a:pt x="0" y="1276"/>
                  </a:lnTo>
                  <a:lnTo>
                    <a:pt x="1933" y="1276"/>
                  </a:lnTo>
                  <a:lnTo>
                    <a:pt x="1933" y="10"/>
                  </a:lnTo>
                </a:path>
              </a:pathLst>
            </a:custGeom>
            <a:noFill/>
            <a:ln w="76200" cmpd="sng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7" name="Oval 120"/>
          <p:cNvSpPr>
            <a:spLocks noChangeArrowheads="1"/>
          </p:cNvSpPr>
          <p:nvPr/>
        </p:nvSpPr>
        <p:spPr bwMode="auto">
          <a:xfrm rot="10800000">
            <a:off x="1364139" y="2219523"/>
            <a:ext cx="320675" cy="396875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PerspectiveFront">
              <a:rot lat="1500000" lon="5400000" rev="0"/>
            </a:camera>
            <a:lightRig rig="legacyFlat2" dir="b"/>
          </a:scene3d>
          <a:sp3d extrusionH="8255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78" name="Elipse 77"/>
          <p:cNvSpPr/>
          <p:nvPr/>
        </p:nvSpPr>
        <p:spPr>
          <a:xfrm>
            <a:off x="1745139" y="2651323"/>
            <a:ext cx="393700" cy="254000"/>
          </a:xfrm>
          <a:prstGeom prst="ellipse">
            <a:avLst/>
          </a:prstGeom>
          <a:solidFill>
            <a:srgbClr val="7F7F7F"/>
          </a:solidFill>
          <a:scene3d>
            <a:camera prst="orthographicFront">
              <a:rot lat="4200000" lon="0" rev="0"/>
            </a:camera>
            <a:lightRig rig="threePt" dir="t"/>
          </a:scene3d>
          <a:sp3d extrusionH="254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grpSp>
        <p:nvGrpSpPr>
          <p:cNvPr id="3" name="Group 137"/>
          <p:cNvGrpSpPr>
            <a:grpSpLocks/>
          </p:cNvGrpSpPr>
          <p:nvPr/>
        </p:nvGrpSpPr>
        <p:grpSpPr bwMode="auto">
          <a:xfrm rot="5400000">
            <a:off x="824521" y="3308922"/>
            <a:ext cx="2241550" cy="1074737"/>
            <a:chOff x="994" y="3364"/>
            <a:chExt cx="1395" cy="672"/>
          </a:xfrm>
        </p:grpSpPr>
        <p:sp>
          <p:nvSpPr>
            <p:cNvPr id="80" name="Line 138"/>
            <p:cNvSpPr>
              <a:spLocks noChangeShapeType="1"/>
            </p:cNvSpPr>
            <p:nvPr/>
          </p:nvSpPr>
          <p:spPr bwMode="auto">
            <a:xfrm flipV="1">
              <a:off x="994" y="3364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139"/>
            <p:cNvSpPr>
              <a:spLocks noChangeShapeType="1"/>
            </p:cNvSpPr>
            <p:nvPr/>
          </p:nvSpPr>
          <p:spPr bwMode="auto">
            <a:xfrm>
              <a:off x="994" y="3700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140"/>
            <p:cNvSpPr>
              <a:spLocks noChangeShapeType="1"/>
            </p:cNvSpPr>
            <p:nvPr/>
          </p:nvSpPr>
          <p:spPr bwMode="auto">
            <a:xfrm flipV="1">
              <a:off x="994" y="3460"/>
              <a:ext cx="1392" cy="2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141"/>
            <p:cNvSpPr>
              <a:spLocks noChangeShapeType="1"/>
            </p:cNvSpPr>
            <p:nvPr/>
          </p:nvSpPr>
          <p:spPr bwMode="auto">
            <a:xfrm>
              <a:off x="994" y="3700"/>
              <a:ext cx="1392" cy="26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Line 142"/>
            <p:cNvSpPr>
              <a:spLocks noChangeShapeType="1"/>
            </p:cNvSpPr>
            <p:nvPr/>
          </p:nvSpPr>
          <p:spPr bwMode="auto">
            <a:xfrm flipH="1" flipV="1">
              <a:off x="994" y="3700"/>
              <a:ext cx="1392" cy="17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Line 143"/>
            <p:cNvSpPr>
              <a:spLocks noChangeShapeType="1"/>
            </p:cNvSpPr>
            <p:nvPr/>
          </p:nvSpPr>
          <p:spPr bwMode="auto">
            <a:xfrm flipH="1">
              <a:off x="994" y="3613"/>
              <a:ext cx="1386" cy="8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144"/>
            <p:cNvSpPr>
              <a:spLocks noChangeShapeType="1"/>
            </p:cNvSpPr>
            <p:nvPr/>
          </p:nvSpPr>
          <p:spPr bwMode="auto">
            <a:xfrm flipV="1">
              <a:off x="994" y="3699"/>
              <a:ext cx="1388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45"/>
            <p:cNvSpPr>
              <a:spLocks noChangeShapeType="1"/>
            </p:cNvSpPr>
            <p:nvPr/>
          </p:nvSpPr>
          <p:spPr bwMode="auto">
            <a:xfrm>
              <a:off x="994" y="3700"/>
              <a:ext cx="1395" cy="9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Line 146"/>
            <p:cNvSpPr>
              <a:spLocks noChangeShapeType="1"/>
            </p:cNvSpPr>
            <p:nvPr/>
          </p:nvSpPr>
          <p:spPr bwMode="auto">
            <a:xfrm flipV="1">
              <a:off x="997" y="3535"/>
              <a:ext cx="1389" cy="16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9" name="Rectangle 122"/>
          <p:cNvSpPr>
            <a:spLocks noChangeArrowheads="1"/>
          </p:cNvSpPr>
          <p:nvPr/>
        </p:nvSpPr>
        <p:spPr bwMode="auto">
          <a:xfrm>
            <a:off x="830739" y="2143323"/>
            <a:ext cx="7147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de-DE" sz="1400" i="1" dirty="0">
                <a:cs typeface="Arial" charset="0"/>
              </a:rPr>
              <a:t>X ray</a:t>
            </a:r>
          </a:p>
          <a:p>
            <a:pPr algn="ctr"/>
            <a:r>
              <a:rPr lang="de-DE" sz="1400" i="1" dirty="0">
                <a:cs typeface="Arial" charset="0"/>
              </a:rPr>
              <a:t>Source</a:t>
            </a:r>
          </a:p>
        </p:txBody>
      </p:sp>
      <p:sp>
        <p:nvSpPr>
          <p:cNvPr id="90" name="Rectangle 134"/>
          <p:cNvSpPr>
            <a:spLocks noChangeArrowheads="1"/>
          </p:cNvSpPr>
          <p:nvPr/>
        </p:nvSpPr>
        <p:spPr bwMode="auto">
          <a:xfrm>
            <a:off x="2278539" y="4276923"/>
            <a:ext cx="5793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de-DE" sz="1400" i="1" dirty="0" err="1">
                <a:cs typeface="Arial" charset="0"/>
              </a:rPr>
              <a:t>Fillet</a:t>
            </a:r>
            <a:endParaRPr lang="es-ES" sz="1400" i="1" dirty="0">
              <a:cs typeface="Arial" charset="0"/>
            </a:endParaRPr>
          </a:p>
        </p:txBody>
      </p:sp>
      <p:sp>
        <p:nvSpPr>
          <p:cNvPr id="91" name="Rectangle 135"/>
          <p:cNvSpPr>
            <a:spLocks noChangeArrowheads="1"/>
          </p:cNvSpPr>
          <p:nvPr/>
        </p:nvSpPr>
        <p:spPr bwMode="auto">
          <a:xfrm>
            <a:off x="830739" y="5369123"/>
            <a:ext cx="7851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400" i="1" dirty="0" err="1">
                <a:cs typeface="Arial" charset="0"/>
              </a:rPr>
              <a:t>Cabinet</a:t>
            </a:r>
            <a:endParaRPr lang="de-DE" sz="1400" i="1" dirty="0">
              <a:cs typeface="Arial" charset="0"/>
            </a:endParaRPr>
          </a:p>
        </p:txBody>
      </p:sp>
      <p:sp>
        <p:nvSpPr>
          <p:cNvPr id="92" name="Text Box 136"/>
          <p:cNvSpPr txBox="1">
            <a:spLocks noChangeArrowheads="1"/>
          </p:cNvSpPr>
          <p:nvPr/>
        </p:nvSpPr>
        <p:spPr bwMode="auto">
          <a:xfrm>
            <a:off x="1507221" y="4962723"/>
            <a:ext cx="9070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de-DE" sz="1200" i="1" dirty="0" err="1">
                <a:cs typeface="Arial" charset="0"/>
              </a:rPr>
              <a:t>Detector</a:t>
            </a:r>
            <a:endParaRPr lang="de-DE" sz="1200" i="1" dirty="0">
              <a:cs typeface="Arial" charset="0"/>
            </a:endParaRPr>
          </a:p>
          <a:p>
            <a:pPr algn="ctr" eaLnBrk="0" hangingPunct="0"/>
            <a:r>
              <a:rPr lang="de-DE" sz="1200" i="1" dirty="0">
                <a:cs typeface="Arial" charset="0"/>
              </a:rPr>
              <a:t>(</a:t>
            </a:r>
            <a:r>
              <a:rPr lang="de-DE" sz="1200" i="1" dirty="0" err="1">
                <a:cs typeface="Arial" charset="0"/>
              </a:rPr>
              <a:t>flat</a:t>
            </a:r>
            <a:r>
              <a:rPr lang="de-DE" sz="1200" i="1" dirty="0">
                <a:cs typeface="Arial" charset="0"/>
              </a:rPr>
              <a:t> </a:t>
            </a:r>
            <a:r>
              <a:rPr lang="de-DE" sz="1200" i="1" dirty="0" err="1">
                <a:cs typeface="Arial" charset="0"/>
              </a:rPr>
              <a:t>panel</a:t>
            </a:r>
            <a:r>
              <a:rPr lang="de-DE" sz="1200" i="1" dirty="0">
                <a:cs typeface="Arial" charset="0"/>
              </a:rPr>
              <a:t>)</a:t>
            </a:r>
          </a:p>
        </p:txBody>
      </p:sp>
      <p:sp>
        <p:nvSpPr>
          <p:cNvPr id="93" name="Rectangle 7"/>
          <p:cNvSpPr>
            <a:spLocks noChangeArrowheads="1"/>
          </p:cNvSpPr>
          <p:nvPr/>
        </p:nvSpPr>
        <p:spPr bwMode="auto">
          <a:xfrm>
            <a:off x="4319588" y="5349875"/>
            <a:ext cx="1395412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pitchFamily="-65" charset="0"/>
              </a:rPr>
              <a:t>6. </a:t>
            </a:r>
            <a:r>
              <a:rPr lang="en-GB" sz="1200" b="1" i="1" dirty="0" err="1">
                <a:solidFill>
                  <a:srgbClr val="0000C0"/>
                </a:solidFill>
                <a:latin typeface="Trebuchet MS" pitchFamily="-65" charset="0"/>
              </a:rPr>
              <a:t>Postprocessing</a:t>
            </a:r>
            <a:endParaRPr lang="en-GB" sz="1200" b="1" i="1" dirty="0">
              <a:solidFill>
                <a:srgbClr val="0000C0"/>
              </a:solidFill>
              <a:latin typeface="Trebuchet MS" pitchFamily="-65" charset="0"/>
            </a:endParaRPr>
          </a:p>
        </p:txBody>
      </p:sp>
      <p:cxnSp>
        <p:nvCxnSpPr>
          <p:cNvPr id="94" name="Conector recto de flecha 93"/>
          <p:cNvCxnSpPr>
            <a:stCxn id="46" idx="2"/>
            <a:endCxn id="93" idx="0"/>
          </p:cNvCxnSpPr>
          <p:nvPr/>
        </p:nvCxnSpPr>
        <p:spPr>
          <a:xfrm rot="5400000">
            <a:off x="4810919" y="5143500"/>
            <a:ext cx="412750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3" name="Picture 6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5838" y="2667000"/>
            <a:ext cx="1198562" cy="733425"/>
          </a:xfrm>
          <a:prstGeom prst="rect">
            <a:avLst/>
          </a:prstGeom>
          <a:noFill/>
        </p:spPr>
      </p:pic>
      <p:pic>
        <p:nvPicPr>
          <p:cNvPr id="104" name="Picture 62"/>
          <p:cNvPicPr>
            <a:picLocks noChangeAspect="1" noChangeArrowheads="1"/>
          </p:cNvPicPr>
          <p:nvPr/>
        </p:nvPicPr>
        <p:blipFill>
          <a:blip r:embed="rId3">
            <a:lum contrast="12000"/>
            <a:grayscl/>
          </a:blip>
          <a:srcRect/>
          <a:stretch>
            <a:fillRect/>
          </a:stretch>
        </p:blipFill>
        <p:spPr bwMode="auto">
          <a:xfrm>
            <a:off x="7323138" y="1676400"/>
            <a:ext cx="1211262" cy="727075"/>
          </a:xfrm>
          <a:prstGeom prst="rect">
            <a:avLst/>
          </a:prstGeom>
          <a:noFill/>
        </p:spPr>
      </p:pic>
      <p:pic>
        <p:nvPicPr>
          <p:cNvPr id="105" name="Picture 157"/>
          <p:cNvPicPr>
            <a:picLocks noChangeAspect="1" noChangeArrowheads="1"/>
          </p:cNvPicPr>
          <p:nvPr/>
        </p:nvPicPr>
        <p:blipFill>
          <a:blip r:embed="rId3">
            <a:lum bright="12000" contrast="-60000"/>
          </a:blip>
          <a:srcRect/>
          <a:stretch>
            <a:fillRect/>
          </a:stretch>
        </p:blipFill>
        <p:spPr bwMode="auto">
          <a:xfrm rot="10800000">
            <a:off x="7323137" y="660400"/>
            <a:ext cx="1211263" cy="727075"/>
          </a:xfrm>
          <a:prstGeom prst="rect">
            <a:avLst/>
          </a:prstGeom>
          <a:noFill/>
        </p:spPr>
      </p:pic>
      <p:pic>
        <p:nvPicPr>
          <p:cNvPr id="95" name="Imagen 94" descr="Picture 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5041900"/>
            <a:ext cx="1524000" cy="1066800"/>
          </a:xfrm>
          <a:prstGeom prst="rect">
            <a:avLst/>
          </a:prstGeom>
        </p:spPr>
      </p:pic>
      <p:cxnSp>
        <p:nvCxnSpPr>
          <p:cNvPr id="107" name="Conector recto de flecha 106"/>
          <p:cNvCxnSpPr/>
          <p:nvPr/>
        </p:nvCxnSpPr>
        <p:spPr>
          <a:xfrm rot="5400000" flipH="1" flipV="1">
            <a:off x="6248400" y="5575300"/>
            <a:ext cx="1219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Forma libre 153"/>
          <p:cNvSpPr/>
          <p:nvPr/>
        </p:nvSpPr>
        <p:spPr>
          <a:xfrm>
            <a:off x="7296150" y="5086350"/>
            <a:ext cx="857250" cy="706967"/>
          </a:xfrm>
          <a:custGeom>
            <a:avLst/>
            <a:gdLst>
              <a:gd name="connsiteX0" fmla="*/ 0 w 857250"/>
              <a:gd name="connsiteY0" fmla="*/ 0 h 706967"/>
              <a:gd name="connsiteX1" fmla="*/ 203200 w 857250"/>
              <a:gd name="connsiteY1" fmla="*/ 590550 h 706967"/>
              <a:gd name="connsiteX2" fmla="*/ 857250 w 857250"/>
              <a:gd name="connsiteY2" fmla="*/ 698500 h 70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250" h="706967">
                <a:moveTo>
                  <a:pt x="0" y="0"/>
                </a:moveTo>
                <a:cubicBezTo>
                  <a:pt x="30162" y="237066"/>
                  <a:pt x="60325" y="474133"/>
                  <a:pt x="203200" y="590550"/>
                </a:cubicBezTo>
                <a:cubicBezTo>
                  <a:pt x="346075" y="706967"/>
                  <a:pt x="857250" y="698500"/>
                  <a:pt x="857250" y="6985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6" name="Rectángulo 155"/>
          <p:cNvSpPr/>
          <p:nvPr/>
        </p:nvSpPr>
        <p:spPr>
          <a:xfrm>
            <a:off x="8368031" y="5041901"/>
            <a:ext cx="45719" cy="10636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7" name="Rectángulo 156"/>
          <p:cNvSpPr/>
          <p:nvPr/>
        </p:nvSpPr>
        <p:spPr>
          <a:xfrm>
            <a:off x="8339456" y="5257801"/>
            <a:ext cx="45719" cy="8445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09" name="Conector recto de flecha 108"/>
          <p:cNvCxnSpPr/>
          <p:nvPr/>
        </p:nvCxnSpPr>
        <p:spPr>
          <a:xfrm>
            <a:off x="6781800" y="6107112"/>
            <a:ext cx="1600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lmonX2.m4v">
            <a:hlinkClick r:id="" action="ppaction://media"/>
            <a:extLst>
              <a:ext uri="{FF2B5EF4-FFF2-40B4-BE49-F238E27FC236}">
                <a16:creationId xmlns:a16="http://schemas.microsoft.com/office/drawing/2014/main" id="{21B203CB-9A83-6A08-8F18-A2AB1F962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6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74B2A-6ECC-8538-53EB-E4C32E65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y and white squares&#10;&#10;AI-generated content may be incorrect.">
            <a:extLst>
              <a:ext uri="{FF2B5EF4-FFF2-40B4-BE49-F238E27FC236}">
                <a16:creationId xmlns:a16="http://schemas.microsoft.com/office/drawing/2014/main" id="{D25EE4C2-C9BA-60B7-FFCE-3C393770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1411"/>
            <a:ext cx="7772400" cy="4035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B999E9-90BB-891B-8A2D-7486821210D7}"/>
              </a:ext>
            </a:extLst>
          </p:cNvPr>
          <p:cNvSpPr txBox="1"/>
          <p:nvPr/>
        </p:nvSpPr>
        <p:spPr>
          <a:xfrm>
            <a:off x="849086" y="740229"/>
            <a:ext cx="187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bg1"/>
                </a:solidFill>
              </a:rPr>
              <a:t>CLASE 0: ESPINAS </a:t>
            </a:r>
          </a:p>
        </p:txBody>
      </p:sp>
    </p:spTree>
    <p:extLst>
      <p:ext uri="{BB962C8B-B14F-4D97-AF65-F5344CB8AC3E}">
        <p14:creationId xmlns:p14="http://schemas.microsoft.com/office/powerpoint/2010/main" val="2966709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9983</TotalTime>
  <Words>248</Words>
  <Application>Microsoft Macintosh PowerPoint</Application>
  <PresentationFormat>On-screen Show (4:3)</PresentationFormat>
  <Paragraphs>74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 06</vt:lpstr>
      <vt:lpstr>Ejercicio 06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68</cp:revision>
  <dcterms:created xsi:type="dcterms:W3CDTF">2015-02-23T15:04:12Z</dcterms:created>
  <dcterms:modified xsi:type="dcterms:W3CDTF">2025-04-24T14:47:36Z</dcterms:modified>
</cp:coreProperties>
</file>